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  <p:embeddedFont>
      <p:font typeface="Open Sans" panose="020B060603050402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it Prakash" userId="93ec2123173b6880" providerId="LiveId" clId="{B17A4863-7024-46A8-9B34-4F8FD13D0D50}"/>
    <pc:docChg chg="undo custSel addSld delSld modSld modMainMaster">
      <pc:chgData name="Rohit Prakash" userId="93ec2123173b6880" providerId="LiveId" clId="{B17A4863-7024-46A8-9B34-4F8FD13D0D50}" dt="2025-06-22T11:12:45.046" v="11" actId="700"/>
      <pc:docMkLst>
        <pc:docMk/>
      </pc:docMkLst>
      <pc:sldChg chg="mod modClrScheme chgLayout">
        <pc:chgData name="Rohit Prakash" userId="93ec2123173b6880" providerId="LiveId" clId="{B17A4863-7024-46A8-9B34-4F8FD13D0D50}" dt="2025-06-22T11:12:33.353" v="10" actId="700"/>
        <pc:sldMkLst>
          <pc:docMk/>
          <pc:sldMk cId="0" sldId="256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57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58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59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60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61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62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63"/>
        </pc:sldMkLst>
      </pc:sldChg>
      <pc:sldChg chg="mod modClrScheme chgLayout">
        <pc:chgData name="Rohit Prakash" userId="93ec2123173b6880" providerId="LiveId" clId="{B17A4863-7024-46A8-9B34-4F8FD13D0D50}" dt="2025-06-22T11:12:45.046" v="11" actId="700"/>
        <pc:sldMkLst>
          <pc:docMk/>
          <pc:sldMk cId="0" sldId="264"/>
        </pc:sldMkLst>
      </pc:sldChg>
      <pc:sldChg chg="new del mod setBg modClrScheme chgLayout">
        <pc:chgData name="Rohit Prakash" userId="93ec2123173b6880" providerId="LiveId" clId="{B17A4863-7024-46A8-9B34-4F8FD13D0D50}" dt="2025-06-22T11:12:23.794" v="9" actId="47"/>
        <pc:sldMkLst>
          <pc:docMk/>
          <pc:sldMk cId="1606427098" sldId="265"/>
        </pc:sldMkLst>
      </pc:sldChg>
      <pc:sldMasterChg chg="setBg modSldLayout">
        <pc:chgData name="Rohit Prakash" userId="93ec2123173b6880" providerId="LiveId" clId="{B17A4863-7024-46A8-9B34-4F8FD13D0D50}" dt="2025-06-22T11:12:17.916" v="7"/>
        <pc:sldMasterMkLst>
          <pc:docMk/>
          <pc:sldMasterMk cId="0" sldId="2147483648"/>
        </pc:sldMasterMkLst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0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1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2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3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4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5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6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7"/>
          </pc:sldLayoutMkLst>
        </pc:sldLayoutChg>
        <pc:sldLayoutChg chg="setBg">
          <pc:chgData name="Rohit Prakash" userId="93ec2123173b6880" providerId="LiveId" clId="{B17A4863-7024-46A8-9B34-4F8FD13D0D50}" dt="2025-06-22T11:12:17.916" v="7"/>
          <pc:sldLayoutMkLst>
            <pc:docMk/>
            <pc:sldMasterMk cId="0" sldId="2147483648"/>
            <pc:sldLayoutMk cId="0" sldId="2147483658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5767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Superstore – Power BI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 interactive dashboard providing actionable insights into global sales performance, profitability, and customer behavior.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8383C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239780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BFBFBF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Rohit Prakash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735" y="581144"/>
            <a:ext cx="5284113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Overview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39735" y="1558528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819031" y="1598176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26607" y="1631156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Revenue Growth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426607" y="2088118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 under-penetrated regions and product lines with high growth potential.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39735" y="3187065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819031" y="3226713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26607" y="3259693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Margin Improvement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426607" y="3716655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discount impact on profitability and recommend optimal thresholds.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9735" y="4815602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819031" y="4855250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26607" y="4888230"/>
            <a:ext cx="2714506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Operational Efficiency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426607" y="5345192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Benchmark delivery performance to balance shipping cost vs. customer satisfaction.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739735" y="6444139"/>
            <a:ext cx="475536" cy="475536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7" name="Text 14"/>
          <p:cNvSpPr/>
          <p:nvPr/>
        </p:nvSpPr>
        <p:spPr>
          <a:xfrm>
            <a:off x="819031" y="6483787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26607" y="6516767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Customer Profiling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426607" y="6973729"/>
            <a:ext cx="6977658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Discover high-value customer segments among Consumer, Corporate, and Home Office.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523" y="475178"/>
            <a:ext cx="4839176" cy="539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Research Questions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523" y="1273493"/>
            <a:ext cx="431483" cy="4314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0523" y="1920716"/>
            <a:ext cx="215788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Performance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90523" y="2293858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Which regions and product sub-categories are over/under-performing?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0523" y="3001566"/>
            <a:ext cx="431483" cy="4314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0523" y="3648789"/>
            <a:ext cx="215788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Discounting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90523" y="4021931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What discount level maximizes volume without eroding margins?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0523" y="4729639"/>
            <a:ext cx="431483" cy="4314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0523" y="5376863"/>
            <a:ext cx="215788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Shipping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090523" y="5750004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Is expedited shipping cost-effective for repeat business?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0523" y="6457712"/>
            <a:ext cx="431483" cy="4314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0523" y="7104936"/>
            <a:ext cx="2157889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Seasonality</a:t>
            </a:r>
            <a:endParaRPr lang="en-US" sz="1650" dirty="0"/>
          </a:p>
        </p:txBody>
      </p:sp>
      <p:sp>
        <p:nvSpPr>
          <p:cNvPr id="15" name="Text 8"/>
          <p:cNvSpPr/>
          <p:nvPr/>
        </p:nvSpPr>
        <p:spPr>
          <a:xfrm>
            <a:off x="6090523" y="7478078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do seasonal trends help with inventory planning?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84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Model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24175"/>
            <a:ext cx="29978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Star Schema Structure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053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Built with relationships established via surrogate keys.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229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Fact Table: Sales Orders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Dimension Tables: Calendar, Product, Customer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566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Additional Dimensions: Employee, Territories, Returns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952512"/>
            <a:ext cx="6244709" cy="33735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3508"/>
            <a:ext cx="60252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Power BI Visualizations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55915"/>
            <a:ext cx="13042821" cy="4280059"/>
          </a:xfrm>
          <a:prstGeom prst="roundRect">
            <a:avLst>
              <a:gd name="adj" fmla="val 79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563535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9653" y="270724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Page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75077" y="270724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 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716691" y="270724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213854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9653" y="335756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Dashboard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75077" y="335756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KPI Cards, Trend Lines, Heatmap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16691" y="335756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Overview of Sales &amp; Profit by Region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3864173"/>
            <a:ext cx="1302627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9653" y="4007882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Category Analysis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75077" y="4007882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Drill-down Bar Chart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16691" y="4007882"/>
            <a:ext cx="38841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Category → Sub-category comparison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4877395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9653" y="502110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Discount Impact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375077" y="502110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Scatter Plot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716691" y="502110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Discount % vs. Profit Margin %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527715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9653" y="567142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Logistics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5375077" y="567142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Box &amp; Whisker Plot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716691" y="567142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Lead Time by Region and Ship Mode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801410" y="6178034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9653" y="632174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Map View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5375077" y="632174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Filled Map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9716691" y="632174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Profit Margin % by Country/City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DAX Measures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38271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Financial Metrics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17563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Sales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59762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Profit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01960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Profit Margin (%)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717" y="4483775"/>
            <a:ext cx="339328" cy="42422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937790" y="2711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Discount Analysis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9937790" y="3201829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Average Discount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9937790" y="3644027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Discount to Profit Correlation</a:t>
            </a:r>
            <a:endParaRPr lang="en-US" sz="17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326" y="3100149"/>
            <a:ext cx="339328" cy="42422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937790" y="4942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Growth &amp; Time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937790" y="543329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YoY Sales Growth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9937790" y="587549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YoY Profit Growth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9937790" y="6317694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Average Order Lead Time</a:t>
            </a:r>
            <a:endParaRPr lang="en-US" sz="175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326" y="5867400"/>
            <a:ext cx="339328" cy="4242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98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Success Criteria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888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83130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8666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Visuals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3570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visuals are fully interactive with filter-sync enabled.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4251484"/>
            <a:ext cx="3161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Optimized Performance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7419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Report loads in less than 5 seconds.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6009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6363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12671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at least three non-obvious, data-driven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86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Project Files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14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Files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Calendar.xlsx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Details.xlsx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Employee.xlsx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 Details.xlsx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Returns.xlsx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706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Sales.xlsx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487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Territories.xlsx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2914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349555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Problem_Statement_v1.pdf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39377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Firstname_Lastname_CPDA_Bx.pbix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50473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BI dashboard (replace with your name &amp; batch)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Insights &amp; Recommendations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643307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870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APAC Region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360539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sales growth but low profit margins. Optimize discounts.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13158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539972"/>
            <a:ext cx="31728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Office Supplies in EMEA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5030391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return rates. Consider reviewing quality/expectations.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98301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6209824"/>
            <a:ext cx="3178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Home Office Customers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700242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average profit per order. Tailor retention offers.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405</Words>
  <Application>Microsoft Office PowerPoint</Application>
  <PresentationFormat>Custom</PresentationFormat>
  <Paragraphs>101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Open Sans</vt:lpstr>
      <vt:lpstr>Open Sans Bold</vt:lpstr>
      <vt:lpstr>Instrument Sans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Rohit Prakash</cp:lastModifiedBy>
  <cp:revision>1</cp:revision>
  <dcterms:created xsi:type="dcterms:W3CDTF">2025-06-22T11:08:09Z</dcterms:created>
  <dcterms:modified xsi:type="dcterms:W3CDTF">2025-06-22T11:13:49Z</dcterms:modified>
</cp:coreProperties>
</file>